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7" r:id="rId4"/>
    <p:sldId id="279" r:id="rId5"/>
    <p:sldId id="259" r:id="rId6"/>
    <p:sldId id="29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0" r:id="rId15"/>
    <p:sldId id="268" r:id="rId16"/>
    <p:sldId id="269" r:id="rId17"/>
    <p:sldId id="270" r:id="rId18"/>
    <p:sldId id="292" r:id="rId19"/>
    <p:sldId id="293" r:id="rId20"/>
    <p:sldId id="294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4CD68"/>
            </a:gs>
            <a:gs pos="100000">
              <a:srgbClr val="0B6E3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/>
              <a:t>与学校财务相关的那些事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632008"/>
            <a:ext cx="9144000" cy="1655762"/>
          </a:xfrm>
        </p:spPr>
        <p:txBody>
          <a:bodyPr/>
          <a:p>
            <a:r>
              <a:rPr lang="zh-CN" altLang="en-US"/>
              <a:t>海洋文化与法律学院院办</a:t>
            </a:r>
            <a:endParaRPr lang="zh-CN" altLang="en-US"/>
          </a:p>
          <a:p>
            <a:r>
              <a:rPr lang="en-US" altLang="zh-CN"/>
              <a:t>2020</a:t>
            </a:r>
            <a:r>
              <a:rPr lang="zh-CN" altLang="en-US"/>
              <a:t>年</a:t>
            </a:r>
            <a:r>
              <a:rPr lang="en-US" altLang="zh-CN"/>
              <a:t>9</a:t>
            </a:r>
            <a:r>
              <a:rPr lang="zh-CN" altLang="en-US"/>
              <a:t>月</a:t>
            </a:r>
            <a:r>
              <a:rPr lang="en-US" altLang="zh-CN"/>
              <a:t>15</a:t>
            </a:r>
            <a:r>
              <a:rPr lang="zh-CN" altLang="en-US"/>
              <a:t>日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借款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pPr marL="0" indent="0">
              <a:buNone/>
            </a:pPr>
            <a:r>
              <a:rPr lang="zh-CN" altLang="en-US"/>
              <a:t>用的相对较少，一般用于出版费未开发票的情况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1.位置：海大综合平台--财务服务--网上报销--预约报销--借款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2.相关需要借款的证明材料</a:t>
            </a:r>
            <a:endParaRPr lang="en-US" altLang="zh-CN"/>
          </a:p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3.发票开具后通过“日常报销”进行冲账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举办会议费报销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1478280"/>
            <a:ext cx="10515600" cy="4864100"/>
          </a:xfrm>
        </p:spPr>
        <p:txBody>
          <a:bodyPr vert="horz">
            <a:spAutoFit/>
          </a:bodyPr>
          <a:p>
            <a:pPr marL="0" indent="0">
              <a:buNone/>
            </a:pPr>
            <a:r>
              <a:rPr lang="en-US" altLang="zh-CN"/>
              <a:t>1.位置：海大综合平台--财务服务--网上报销--预约报销--日常报销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2.项目经费中有“会议费”预算才可用于会议费报销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3.会议费内容：住宿费、餐费、会议室租赁费、打印费、饮用水等。</a:t>
            </a:r>
            <a:r>
              <a:rPr lang="en-US" altLang="zh-CN">
                <a:solidFill>
                  <a:srgbClr val="FF0000"/>
                </a:solidFill>
              </a:rPr>
              <a:t>如有专家的交通费、租车费等交通费按差旅报销填报</a:t>
            </a:r>
            <a:r>
              <a:rPr lang="en-US" altLang="zh-CN"/>
              <a:t>，</a:t>
            </a:r>
            <a:r>
              <a:rPr lang="en-US" altLang="zh-CN">
                <a:solidFill>
                  <a:srgbClr val="FF0000"/>
                </a:solidFill>
              </a:rPr>
              <a:t>与其他所有会议费一起报销。</a:t>
            </a:r>
            <a:endParaRPr lang="en-US" altLang="zh-CN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tx1"/>
                </a:solidFill>
              </a:rPr>
              <a:t>4.材料：发票、清单、付款截图、用餐名单（按每餐列出）、上海海洋大学举办会议审批表及决算单、会议通知/手册、签到表原件、预约报销打印下来的单子</a:t>
            </a:r>
            <a:endParaRPr lang="en-US" altLang="zh-CN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tx1"/>
                </a:solidFill>
              </a:rPr>
              <a:t>5.签字要求：报销人、项目负责人、部门负责人（若需要科技处签字则需要部门负责人签字）、科技处处长/副处长签字（1万以上少）、分管校领导签字（3万以上）</a:t>
            </a:r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餐费报销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pPr marL="0" indent="0">
              <a:buNone/>
            </a:pPr>
            <a:r>
              <a:rPr lang="en-US" altLang="zh-CN"/>
              <a:t>1.不同于会议中的餐费</a:t>
            </a:r>
            <a:r>
              <a:rPr lang="zh-CN" altLang="en-US"/>
              <a:t>报销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2.位置：海大综合平台--财务服务--网上报销--预约报销--日常报销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3.项目经费中有“招待费”预算才可用于会议费报销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4.材料：上海海洋大学国内公务接待审批单及清单、接待函或邀请函、发票、付款截图、预约报销打印下来的单子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5.签字要求：报销人、项目负责人、部门负责人、科技处处长/副处长签字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/>
              <a:t>发放</a:t>
            </a:r>
            <a:endParaRPr lang="zh-CN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校内人员劳务费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pPr marL="0" indent="0">
              <a:buNone/>
            </a:pPr>
            <a:r>
              <a:rPr lang="en-US" altLang="zh-CN"/>
              <a:t>1.位置：海大综合平台--财务服务--</a:t>
            </a:r>
            <a:r>
              <a:rPr lang="zh-CN" altLang="en-US"/>
              <a:t>薪资发放</a:t>
            </a:r>
            <a:r>
              <a:rPr lang="en-US" altLang="zh-CN"/>
              <a:t>-</a:t>
            </a:r>
            <a:r>
              <a:rPr lang="zh-CN" altLang="en-US"/>
              <a:t>发放申报</a:t>
            </a:r>
            <a:r>
              <a:rPr lang="en-US" altLang="zh-CN"/>
              <a:t>--校内人员</a:t>
            </a:r>
            <a:r>
              <a:rPr lang="zh-CN" altLang="en-US"/>
              <a:t>发放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2.平台内申报后提交打印；打印后签字：制单人、项目负责人、部门负责人、科技处处长/副处长签字（D类项目单张纸1万以上，A类科技处分管项目无论金额多少）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3.每月20日之前交给财务处曾倩老师，本月25日可发放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4.劳务费发放</a:t>
            </a:r>
            <a:r>
              <a:rPr lang="zh-CN" altLang="en-US"/>
              <a:t>记得</a:t>
            </a:r>
            <a:r>
              <a:rPr lang="en-US" altLang="zh-CN"/>
              <a:t>要告知被发放人员</a:t>
            </a:r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校外人员劳务费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5379720"/>
          </a:xfrm>
        </p:spPr>
        <p:txBody>
          <a:bodyPr vert="horz">
            <a:spAutoFit/>
          </a:bodyPr>
          <a:p>
            <a:pPr marL="0" indent="0">
              <a:buNone/>
            </a:pPr>
            <a:r>
              <a:rPr lang="en-US" altLang="zh-CN"/>
              <a:t>1.位置：海大综合平台--财务服务--</a:t>
            </a:r>
            <a:r>
              <a:rPr lang="zh-CN" altLang="en-US">
                <a:sym typeface="+mn-ea"/>
              </a:rPr>
              <a:t>薪资发放</a:t>
            </a:r>
            <a:r>
              <a:rPr lang="en-US" altLang="zh-CN">
                <a:sym typeface="+mn-ea"/>
              </a:rPr>
              <a:t>-</a:t>
            </a:r>
            <a:r>
              <a:rPr lang="zh-CN" altLang="en-US">
                <a:sym typeface="+mn-ea"/>
              </a:rPr>
              <a:t>发放申报</a:t>
            </a:r>
            <a:r>
              <a:rPr lang="en-US" altLang="zh-CN">
                <a:sym typeface="+mn-ea"/>
              </a:rPr>
              <a:t>--校</a:t>
            </a:r>
            <a:r>
              <a:rPr lang="zh-CN">
                <a:sym typeface="+mn-ea"/>
              </a:rPr>
              <a:t>外劳务费</a:t>
            </a:r>
            <a:r>
              <a:rPr lang="en-US" altLang="zh-CN"/>
              <a:t>（</a:t>
            </a:r>
            <a:r>
              <a:rPr lang="zh-CN" altLang="en-US"/>
              <a:t>被发放人为</a:t>
            </a:r>
            <a:r>
              <a:rPr lang="en-US" altLang="zh-CN"/>
              <a:t>第一次发放</a:t>
            </a:r>
            <a:r>
              <a:rPr lang="zh-CN" altLang="en-US"/>
              <a:t>，则</a:t>
            </a:r>
            <a:r>
              <a:rPr lang="en-US" altLang="zh-CN"/>
              <a:t>需</a:t>
            </a:r>
            <a:r>
              <a:rPr lang="zh-CN" altLang="en-US"/>
              <a:t>在财务服务</a:t>
            </a:r>
            <a:r>
              <a:rPr lang="en-US" altLang="zh-CN"/>
              <a:t>-</a:t>
            </a:r>
            <a:r>
              <a:rPr lang="zh-CN" altLang="en-US"/>
              <a:t>薪资发放</a:t>
            </a:r>
            <a:r>
              <a:rPr lang="en-US" altLang="zh-CN"/>
              <a:t>-</a:t>
            </a:r>
            <a:r>
              <a:rPr lang="zh-CN" altLang="en-US"/>
              <a:t>校外人员信息中添加校外人员信息</a:t>
            </a:r>
            <a:r>
              <a:rPr lang="en-US" altLang="zh-CN"/>
              <a:t>，</a:t>
            </a:r>
            <a:r>
              <a:rPr lang="zh-CN" altLang="en-US"/>
              <a:t>已</a:t>
            </a:r>
            <a:r>
              <a:rPr lang="en-US" altLang="zh-CN"/>
              <a:t>添加过的不需要再添加）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2.平台内申报后提交打印；打印后签字：制单人、项目负责人、部门负责人、科技处处长/副处长签字（D类项目单张纸1万以上，A类科技处分管项目无论金额多少）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3.所需信息：姓名、单位、职称/职务、身份证、手机号、银行卡号、银行卡开户支行、身份证及银行卡照片（第一次方法需提供，提供过的不需要）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4.每月20日前交给报销大厅</a:t>
            </a:r>
            <a:r>
              <a:rPr lang="zh-CN" altLang="en-US"/>
              <a:t>董青杰</a:t>
            </a:r>
            <a:r>
              <a:rPr lang="en-US" altLang="zh-CN"/>
              <a:t>老师处，本月25日可发放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5.</a:t>
            </a:r>
            <a:r>
              <a:rPr lang="en-US" altLang="zh-CN">
                <a:sym typeface="+mn-ea"/>
              </a:rPr>
              <a:t>劳务费发放</a:t>
            </a:r>
            <a:r>
              <a:rPr lang="zh-CN" altLang="en-US">
                <a:sym typeface="+mn-ea"/>
              </a:rPr>
              <a:t>记得</a:t>
            </a:r>
            <a:r>
              <a:rPr lang="en-US" altLang="zh-CN">
                <a:sym typeface="+mn-ea"/>
              </a:rPr>
              <a:t>要告知被发放人员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学生劳务费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5507990"/>
          </a:xfrm>
        </p:spPr>
        <p:txBody>
          <a:bodyPr vert="horz">
            <a:spAutoFit/>
          </a:bodyPr>
          <a:p>
            <a:pPr marL="0" indent="0">
              <a:buNone/>
            </a:pPr>
            <a:r>
              <a:rPr lang="en-US" altLang="zh-CN"/>
              <a:t>1.位置：海大综合平台--财务服务--</a:t>
            </a:r>
            <a:r>
              <a:rPr lang="zh-CN" altLang="en-US">
                <a:sym typeface="+mn-ea"/>
              </a:rPr>
              <a:t>薪资发放</a:t>
            </a:r>
            <a:r>
              <a:rPr lang="en-US" altLang="zh-CN">
                <a:sym typeface="+mn-ea"/>
              </a:rPr>
              <a:t>--</a:t>
            </a:r>
            <a:r>
              <a:rPr lang="zh-CN" altLang="en-US">
                <a:sym typeface="+mn-ea"/>
              </a:rPr>
              <a:t>发放申报</a:t>
            </a:r>
            <a:r>
              <a:rPr lang="en-US" altLang="zh-CN">
                <a:sym typeface="+mn-ea"/>
              </a:rPr>
              <a:t>--</a:t>
            </a:r>
            <a:r>
              <a:rPr lang="zh-CN" altLang="en-US">
                <a:sym typeface="+mn-ea"/>
              </a:rPr>
              <a:t>学生津补贴发放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2.平台申报提交打印后，在“位置：海大综合平台--财务服务--网上报销--预约报销--日常报销”中进行填报提交打印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3.上述两份材料打印后将预约报销中打印的放在第一张，并在报销人、项目负责人、部门负责人签字，同时科技处处长/副处长签字（D类项目单张纸1万以上，A类科技处分管项目无论金额多少）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4.每月9日前交给财务处赵志远老师，本月15日可发放，每月19日前交给财务处赵志远老师，本月25日可发放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5.劳务费发放</a:t>
            </a:r>
            <a:r>
              <a:rPr lang="zh-CN" altLang="en-US">
                <a:sym typeface="+mn-ea"/>
              </a:rPr>
              <a:t>记得</a:t>
            </a:r>
            <a:r>
              <a:rPr lang="en-US" altLang="zh-CN">
                <a:sym typeface="+mn-ea"/>
              </a:rPr>
              <a:t>要告知被发放人员</a:t>
            </a:r>
            <a:endParaRPr lang="en-US" altLang="zh-CN"/>
          </a:p>
          <a:p>
            <a:pPr marL="0" indent="0">
              <a:buNone/>
            </a:pPr>
            <a:endParaRPr lang="en-US" altLang="zh-CN">
              <a:sym typeface="+mn-ea"/>
            </a:endParaRPr>
          </a:p>
          <a:p>
            <a:pPr marL="0" indent="0">
              <a:buNone/>
            </a:pP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zh-CN"/>
              <a:t>几个概念需要说明</a:t>
            </a:r>
            <a:endParaRPr lang="zh-CN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p>
            <a:r>
              <a:rPr lang="zh-CN" altLang="en-US"/>
              <a:t>付款截图是指：刷公务卡时收到的银行扣款截图</a:t>
            </a:r>
            <a:endParaRPr lang="zh-CN" altLang="en-US"/>
          </a:p>
          <a:p>
            <a:r>
              <a:rPr lang="zh-CN" altLang="en-US"/>
              <a:t>公务卡付款：可以用公务卡付款的所有费用均要求使用公务卡</a:t>
            </a:r>
            <a:endParaRPr lang="zh-CN" altLang="en-US"/>
          </a:p>
          <a:p>
            <a:r>
              <a:rPr lang="zh-CN" altLang="en-US"/>
              <a:t>公对公转账：转账给公司账户</a:t>
            </a:r>
            <a:endParaRPr lang="zh-CN" altLang="en-US"/>
          </a:p>
          <a:p>
            <a:r>
              <a:rPr lang="zh-CN" altLang="en-US"/>
              <a:t>个人银行卡：用于校内老师没有用公务卡付款的情况（出租车、地铁、快递费等无法用公务卡付款的情况）</a:t>
            </a:r>
            <a:endParaRPr lang="zh-CN" altLang="en-US"/>
          </a:p>
          <a:p>
            <a:r>
              <a:rPr lang="zh-CN" altLang="en-US"/>
              <a:t>同城汇款：汇款给市内账户</a:t>
            </a:r>
            <a:endParaRPr lang="zh-CN" altLang="en-US"/>
          </a:p>
          <a:p>
            <a:r>
              <a:rPr lang="zh-CN" altLang="en-US"/>
              <a:t>电汇异地：汇款给外地账户</a:t>
            </a:r>
            <a:endParaRPr lang="zh-CN" altLang="en-US"/>
          </a:p>
          <a:p>
            <a:r>
              <a:rPr lang="zh-CN" altLang="en-US"/>
              <a:t>学生津贴内部结算：只用于学生劳务发放时</a:t>
            </a:r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/>
              <a:t>还有两个</a:t>
            </a:r>
            <a:r>
              <a:rPr lang="en-US" altLang="zh-CN"/>
              <a:t>“</a:t>
            </a:r>
            <a:r>
              <a:rPr lang="zh-CN" altLang="en-US"/>
              <a:t>大礼包</a:t>
            </a:r>
            <a:r>
              <a:rPr lang="en-US" altLang="zh-CN"/>
              <a:t>”</a:t>
            </a:r>
            <a:r>
              <a:rPr lang="zh-CN" altLang="en-US"/>
              <a:t>！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谢谢！请惠存！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/>
              <a:t>无外乎就是报销和发放</a:t>
            </a:r>
            <a:endParaRPr lang="zh-CN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/>
              <a:t>报销</a:t>
            </a:r>
            <a:endParaRPr lang="zh-CN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/>
              <a:t>日常报销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pPr marL="0" indent="0">
              <a:buNone/>
            </a:pPr>
            <a:r>
              <a:rPr lang="en-US" altLang="zh-CN"/>
              <a:t>1.位置：海大综合平台--财务服务--网上报销--预约报销--日常报销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2.报销内容：除差旅、借款外的其他费用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3.材料：一般情况下需要发票、清单(</a:t>
            </a:r>
            <a:r>
              <a:rPr lang="zh-CN" altLang="zh-CN"/>
              <a:t>如京东慧采订单、带印刷服务公司公章的印刷服务清单）</a:t>
            </a:r>
            <a:r>
              <a:rPr lang="en-US" altLang="zh-CN"/>
              <a:t>、付款截图</a:t>
            </a:r>
            <a:r>
              <a:rPr lang="zh-CN" altLang="en-US"/>
              <a:t>或拉公务卡的小票</a:t>
            </a:r>
            <a:r>
              <a:rPr lang="en-US" altLang="zh-CN"/>
              <a:t>等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4.签字要求：报销人、项目负责人、部门负责人（若需要科技处签字则需要部门负责人签字）、科技处处长/副处长签字（1万以上少）、分管校领导签字（3万以上）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5.除了预约报销打印下来的单子外，其余均要求盖附件章，然后交给财务报销大厅</a:t>
            </a:r>
            <a:r>
              <a:rPr lang="zh-CN" altLang="en-US"/>
              <a:t>进门筐子里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/>
              <a:t>涉及采购的日常报销几点说明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Autofit/>
          </a:bodyPr>
          <a:p>
            <a:pPr marL="0" indent="0">
              <a:buNone/>
            </a:pPr>
            <a:r>
              <a:rPr lang="en-US" altLang="zh-CN" sz="2000"/>
              <a:t>1.</a:t>
            </a:r>
            <a:r>
              <a:rPr lang="zh-CN" altLang="en-US" sz="2000"/>
              <a:t>单项或单品金额超过人民币</a:t>
            </a:r>
            <a:r>
              <a:rPr lang="en-US" altLang="zh-CN" sz="2000"/>
              <a:t>1000</a:t>
            </a:r>
            <a:r>
              <a:rPr lang="zh-CN" altLang="en-US" sz="2000"/>
              <a:t>元的货物采购，单项金额超过人民币</a:t>
            </a:r>
            <a:r>
              <a:rPr lang="en-US" altLang="zh-CN" sz="2000"/>
              <a:t>3</a:t>
            </a:r>
            <a:r>
              <a:rPr lang="zh-CN" altLang="en-US" sz="2000"/>
              <a:t>万元或需签订书面合同的服务采购，均需进入学校采购管理系统进行采购立项申请。日常报销时需额外提供：</a:t>
            </a:r>
            <a:r>
              <a:rPr lang="zh-CN" altLang="en-US" sz="2000">
                <a:solidFill>
                  <a:srgbClr val="FF0000"/>
                </a:solidFill>
              </a:rPr>
              <a:t>采购立项审批单、学校采购供货合同、货物的入固定资产凭证</a:t>
            </a:r>
            <a:r>
              <a:rPr lang="zh-CN" altLang="en-US" sz="2000"/>
              <a:t>（需要到蒋宇这边带着货物做入库）</a:t>
            </a:r>
            <a:r>
              <a:rPr lang="zh-CN" altLang="en-US" sz="2000">
                <a:solidFill>
                  <a:srgbClr val="FF0000"/>
                </a:solidFill>
              </a:rPr>
              <a:t>、货物验收单</a:t>
            </a:r>
            <a:endParaRPr lang="zh-CN" altLang="en-US" sz="2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000"/>
              <a:t>2.</a:t>
            </a:r>
            <a:r>
              <a:rPr lang="zh-CN" altLang="en-US" sz="2000"/>
              <a:t>在京东慧采平台的零星采购（平台账号：</a:t>
            </a:r>
            <a:r>
              <a:rPr lang="en-US" altLang="zh-CN" sz="2000"/>
              <a:t>SHOUJD+</a:t>
            </a:r>
            <a:r>
              <a:rPr lang="zh-CN" altLang="en-US" sz="2000"/>
              <a:t>工号；初始密码：</a:t>
            </a:r>
            <a:r>
              <a:rPr lang="en-US" altLang="zh-CN" sz="2000"/>
              <a:t>jd123456 ;</a:t>
            </a:r>
            <a:r>
              <a:rPr lang="zh-CN" altLang="zh-CN" sz="2000"/>
              <a:t>网址：</a:t>
            </a:r>
            <a:r>
              <a:rPr lang="en-US" altLang="zh-CN" sz="2000"/>
              <a:t>https://vsp.jd.com),</a:t>
            </a:r>
            <a:r>
              <a:rPr lang="zh-CN" altLang="en-US" sz="2000"/>
              <a:t>用公务卡结算，开具以上海海洋大学为抬头的普通电子发票（学校税号：</a:t>
            </a:r>
            <a:r>
              <a:rPr lang="en-US" altLang="zh-CN" sz="2000"/>
              <a:t>12310000425006272M</a:t>
            </a:r>
            <a:r>
              <a:rPr lang="zh-CN" altLang="en-US" sz="2000"/>
              <a:t>）。日常报销时需额外提供：慧采平台的采购订单、</a:t>
            </a:r>
            <a:r>
              <a:rPr lang="zh-CN" altLang="en-US" sz="2000">
                <a:solidFill>
                  <a:srgbClr val="FF0000"/>
                </a:solidFill>
              </a:rPr>
              <a:t>低值易耗品入库凭证</a:t>
            </a:r>
            <a:r>
              <a:rPr lang="zh-CN" altLang="en-US" sz="2000"/>
              <a:t>（在资产管理系统中的低值易耗品入库登记中逐项录入）</a:t>
            </a:r>
            <a:endParaRPr lang="zh-CN" altLang="en-US" sz="2000"/>
          </a:p>
          <a:p>
            <a:pPr marL="0" indent="0">
              <a:buNone/>
            </a:pPr>
            <a:r>
              <a:rPr lang="en-US" altLang="zh-CN" sz="2000"/>
              <a:t>3.</a:t>
            </a:r>
            <a:r>
              <a:rPr lang="zh-CN" altLang="en-US" sz="2000"/>
              <a:t>关于硒鼓、墨盒、复印纸无论多少，均需在采购管理系统</a:t>
            </a:r>
            <a:r>
              <a:rPr lang="en-US" altLang="zh-CN" sz="2000"/>
              <a:t>“</a:t>
            </a:r>
            <a:r>
              <a:rPr lang="zh-CN" altLang="en-US" sz="2000"/>
              <a:t>集市采购</a:t>
            </a:r>
            <a:r>
              <a:rPr lang="en-US" altLang="zh-CN" sz="2000"/>
              <a:t>”</a:t>
            </a:r>
            <a:r>
              <a:rPr lang="zh-CN" altLang="en-US" sz="2000"/>
              <a:t>中立项申请采购（</a:t>
            </a:r>
            <a:r>
              <a:rPr lang="en-US" altLang="zh-CN" sz="2000"/>
              <a:t>2020</a:t>
            </a:r>
            <a:r>
              <a:rPr lang="zh-CN" altLang="en-US" sz="2000"/>
              <a:t>年</a:t>
            </a:r>
            <a:r>
              <a:rPr lang="en-US" altLang="zh-CN" sz="2000"/>
              <a:t>4</a:t>
            </a:r>
            <a:r>
              <a:rPr lang="zh-CN" altLang="en-US" sz="2000"/>
              <a:t>月</a:t>
            </a:r>
            <a:r>
              <a:rPr lang="en-US" altLang="zh-CN" sz="2000"/>
              <a:t>1</a:t>
            </a:r>
            <a:r>
              <a:rPr lang="zh-CN" altLang="en-US" sz="2000"/>
              <a:t>日起执行）；日常报销时需额外提供采购立项审批单、采购供货合同、低值易耗品入库凭证。</a:t>
            </a:r>
            <a:endParaRPr lang="zh-CN" altLang="en-US" sz="2000"/>
          </a:p>
          <a:p>
            <a:pPr marL="0" indent="0">
              <a:buNone/>
            </a:pPr>
            <a:r>
              <a:rPr lang="en-US" altLang="zh-CN" sz="2000"/>
              <a:t>4.</a:t>
            </a:r>
            <a:r>
              <a:rPr lang="zh-CN" altLang="en-US" sz="2000"/>
              <a:t>印刷服务：</a:t>
            </a:r>
            <a:r>
              <a:rPr lang="en-US" altLang="zh-CN" sz="2000"/>
              <a:t>3</a:t>
            </a:r>
            <a:r>
              <a:rPr lang="zh-CN" altLang="en-US" sz="2000"/>
              <a:t>万元以下（不含</a:t>
            </a:r>
            <a:r>
              <a:rPr lang="en-US" altLang="zh-CN" sz="2000"/>
              <a:t>3</a:t>
            </a:r>
            <a:r>
              <a:rPr lang="zh-CN" altLang="en-US" sz="2000"/>
              <a:t>万）自行采购无需立项，报销时额外提供</a:t>
            </a:r>
            <a:r>
              <a:rPr lang="zh-CN" altLang="en-US" sz="2000">
                <a:solidFill>
                  <a:srgbClr val="FF0000"/>
                </a:solidFill>
              </a:rPr>
              <a:t>带对方公司公章的印刷服务清单</a:t>
            </a:r>
            <a:r>
              <a:rPr lang="zh-CN" altLang="en-US" sz="2000"/>
              <a:t>；</a:t>
            </a:r>
            <a:r>
              <a:rPr lang="en-US" altLang="zh-CN" sz="2000"/>
              <a:t>3</a:t>
            </a:r>
            <a:r>
              <a:rPr lang="zh-CN" altLang="en-US" sz="2000"/>
              <a:t>万元（含）至</a:t>
            </a:r>
            <a:r>
              <a:rPr lang="en-US" altLang="zh-CN" sz="2000"/>
              <a:t>10</a:t>
            </a:r>
            <a:r>
              <a:rPr lang="zh-CN" altLang="en-US" sz="2000"/>
              <a:t>万元（含）在采购管理系统中</a:t>
            </a:r>
            <a:r>
              <a:rPr lang="en-US" altLang="zh-CN" sz="2000"/>
              <a:t>“</a:t>
            </a:r>
            <a:r>
              <a:rPr lang="zh-CN" altLang="en-US" sz="2000"/>
              <a:t>服务类</a:t>
            </a:r>
            <a:r>
              <a:rPr lang="en-US" altLang="zh-CN" sz="2000"/>
              <a:t>”</a:t>
            </a:r>
            <a:r>
              <a:rPr lang="zh-CN" altLang="en-US" sz="2000"/>
              <a:t>立项采购，报销时额外提供</a:t>
            </a:r>
            <a:r>
              <a:rPr lang="zh-CN" altLang="en-US" sz="2000">
                <a:solidFill>
                  <a:srgbClr val="FF0000"/>
                </a:solidFill>
                <a:sym typeface="+mn-ea"/>
              </a:rPr>
              <a:t>采购立项审批单、学校服务采购合同</a:t>
            </a:r>
            <a:r>
              <a:rPr lang="zh-CN" altLang="en-US" sz="2000">
                <a:solidFill>
                  <a:schemeClr val="tx1"/>
                </a:solidFill>
                <a:sym typeface="+mn-ea"/>
              </a:rPr>
              <a:t>；</a:t>
            </a:r>
            <a:r>
              <a:rPr lang="en-US" altLang="zh-CN" sz="2000">
                <a:solidFill>
                  <a:schemeClr val="tx1"/>
                </a:solidFill>
                <a:sym typeface="+mn-ea"/>
              </a:rPr>
              <a:t>10</a:t>
            </a:r>
            <a:r>
              <a:rPr lang="zh-CN" altLang="en-US" sz="2000">
                <a:solidFill>
                  <a:schemeClr val="tx1"/>
                </a:solidFill>
                <a:sym typeface="+mn-ea"/>
              </a:rPr>
              <a:t>万元以上在</a:t>
            </a:r>
            <a:r>
              <a:rPr lang="en-US" altLang="zh-CN" sz="2000">
                <a:solidFill>
                  <a:schemeClr val="tx1"/>
                </a:solidFill>
                <a:sym typeface="+mn-ea"/>
              </a:rPr>
              <a:t>“</a:t>
            </a:r>
            <a:r>
              <a:rPr lang="zh-CN" altLang="en-US" sz="2000">
                <a:solidFill>
                  <a:schemeClr val="tx1"/>
                </a:solidFill>
                <a:sym typeface="+mn-ea"/>
              </a:rPr>
              <a:t>电子集市</a:t>
            </a:r>
            <a:r>
              <a:rPr lang="en-US" altLang="zh-CN" sz="2000">
                <a:solidFill>
                  <a:schemeClr val="tx1"/>
                </a:solidFill>
                <a:sym typeface="+mn-ea"/>
              </a:rPr>
              <a:t>”</a:t>
            </a:r>
            <a:r>
              <a:rPr lang="zh-CN" altLang="en-US" sz="2000">
                <a:solidFill>
                  <a:schemeClr val="tx1"/>
                </a:solidFill>
                <a:sym typeface="+mn-ea"/>
              </a:rPr>
              <a:t>立项采购。</a:t>
            </a:r>
            <a:endParaRPr lang="zh-CN" altLang="en-US" sz="2000">
              <a:solidFill>
                <a:schemeClr val="tx1"/>
              </a:solidFill>
              <a:sym typeface="+mn-ea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1872615" y="573405"/>
            <a:ext cx="1459230" cy="90932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/>
              <a:t>差旅费报销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38045"/>
            <a:ext cx="10515600" cy="4351338"/>
          </a:xfrm>
        </p:spPr>
        <p:txBody>
          <a:bodyPr vert="horz"/>
          <a:p>
            <a:pPr marL="0" indent="0" algn="ctr">
              <a:buNone/>
            </a:pPr>
            <a:r>
              <a:rPr lang="zh-CN" altLang="en-US"/>
              <a:t>差旅分为国内差旅和出国差旅</a:t>
            </a: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国内差旅又分为市内差旅和非市内差旅</a:t>
            </a:r>
            <a:endParaRPr lang="zh-CN" altLang="en-US"/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签字要求：报销人、项目负责人、部门负责人（若需要科技处签字则需要部门负责人签字）、科技处处长/副处长签字（1万以上少）、分管校领导签字（3万以上）</a:t>
            </a: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202555" y="1922780"/>
            <a:ext cx="1459230" cy="90932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7058660" y="1922780"/>
            <a:ext cx="1459230" cy="90932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5599430" y="3369310"/>
            <a:ext cx="1459230" cy="9093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334250" y="3331845"/>
            <a:ext cx="1965325" cy="984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非市内差旅费报销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pPr marL="0" indent="0">
              <a:buNone/>
            </a:pPr>
            <a:r>
              <a:rPr lang="en-US" altLang="zh-CN"/>
              <a:t>1.位置：海大综合平台--财务服务--网上报销--预约报销--差旅报销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2.材料：机票行程单及登机牌/高铁票/汽车票、住宿费发票及清单</a:t>
            </a:r>
            <a:r>
              <a:rPr lang="zh-CN" altLang="en-US"/>
              <a:t>（</a:t>
            </a:r>
            <a:r>
              <a:rPr lang="zh-CN" altLang="en-US">
                <a:solidFill>
                  <a:srgbClr val="FF0000"/>
                </a:solidFill>
              </a:rPr>
              <a:t>若无需填报无住宿说明</a:t>
            </a:r>
            <a:r>
              <a:rPr lang="zh-CN" altLang="en-US"/>
              <a:t>）</a:t>
            </a:r>
            <a:r>
              <a:rPr lang="en-US" altLang="zh-CN"/>
              <a:t>、市内往返机场或车站的出租车票（</a:t>
            </a:r>
            <a:r>
              <a:rPr lang="en-US" altLang="zh-CN">
                <a:solidFill>
                  <a:srgbClr val="FF0000"/>
                </a:solidFill>
              </a:rPr>
              <a:t>外省市公交车票、出租车不允许报销</a:t>
            </a:r>
            <a:r>
              <a:rPr lang="en-US" altLang="zh-CN"/>
              <a:t>）、付款截图、出差审批单（填报日期必须在出差日期之前）/请假单（中层干部）、会议通知（若参会）、出差行程单（若调研）、预约报销打印下来的单子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3.同一趟出差产生的费用原则上应一次性全部报销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网上填报信息时不需要填写“伙食补贴及交通补贴”</a:t>
            </a: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市内差旅费报销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0000" lnSpcReduction="20000"/>
          </a:bodyPr>
          <a:p>
            <a:pPr marL="0" indent="0" algn="ctr">
              <a:buNone/>
            </a:pPr>
            <a:r>
              <a:rPr lang="zh-CN" altLang="en-US"/>
              <a:t>分出租车和租车两大类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出租车：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1.位置：海大综合平台--财务服务--网上报销--预约报销--差旅报销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2.材料：出租车票、上海海洋大学市内差旅费报销清单、预约报销打印下来的单子</a:t>
            </a:r>
            <a:endParaRPr lang="en-US" altLang="zh-CN"/>
          </a:p>
          <a:p>
            <a:pPr marL="0" indent="0">
              <a:buNone/>
            </a:pPr>
            <a:r>
              <a:rPr lang="zh-CN" altLang="en-US"/>
              <a:t>租车：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1.位置：海大综合平台--财务服务--网上报销--预约报销--差旅报销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2.材料：租车发票、清单、上海海洋大学公务用车报销单、预约报销打印下来的单子</a:t>
            </a:r>
            <a:endParaRPr lang="en-US" altLang="zh-CN"/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注</a:t>
            </a:r>
            <a:r>
              <a:rPr lang="zh-CN" altLang="en-US"/>
              <a:t>：校外人员来校差旅由我们承担的，还需提供接待审批单、来校事由证明材料（如授课、讲座等材料）</a:t>
            </a: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674870" y="1691005"/>
            <a:ext cx="1097280" cy="6229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967730" y="1691005"/>
            <a:ext cx="931545" cy="6229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32155" y="3912870"/>
            <a:ext cx="1459230" cy="577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32155" y="2137410"/>
            <a:ext cx="1459230" cy="5930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出国差旅费报销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1.填写出国出境差旅报销单并打印签字</a:t>
            </a:r>
            <a:endParaRPr lang="en-US" altLang="zh-CN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/>
              <a:t>2.材料：机票行程单及登机牌、住宿费发票及清单、市内及国外往返机场或车站的出租车票、签证费发票等、付款截图、</a:t>
            </a:r>
            <a:r>
              <a:rPr lang="zh-CN" altLang="en-US"/>
              <a:t>出国</a:t>
            </a:r>
            <a:r>
              <a:rPr lang="en-US" altLang="zh-CN"/>
              <a:t>OA、邀请函原价及翻译件、会议议程原件及翻译件、批件及</a:t>
            </a:r>
            <a:r>
              <a:rPr lang="en-US" altLang="zh-CN">
                <a:solidFill>
                  <a:srgbClr val="FF0000"/>
                </a:solidFill>
              </a:rPr>
              <a:t>申请报销单（国际交流处提供）</a:t>
            </a:r>
            <a:endParaRPr lang="en-US" altLang="zh-CN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rgbClr val="FF0000"/>
                </a:solidFill>
              </a:rPr>
              <a:t>3.交到财务处报销大厅张骅老师处</a:t>
            </a:r>
            <a:r>
              <a:rPr lang="zh-CN" altLang="en-US">
                <a:solidFill>
                  <a:srgbClr val="FF0000"/>
                </a:solidFill>
              </a:rPr>
              <a:t>（专人专管）不是财务大厅进门的筐子里！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2932</Words>
  <Application>WPS 演示</Application>
  <PresentationFormat>宽屏</PresentationFormat>
  <Paragraphs>123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与学校财务相关的那些事</vt:lpstr>
      <vt:lpstr>无外乎就是报销和发放</vt:lpstr>
      <vt:lpstr>报销</vt:lpstr>
      <vt:lpstr>日常报销</vt:lpstr>
      <vt:lpstr>日常报销</vt:lpstr>
      <vt:lpstr>差旅费报销</vt:lpstr>
      <vt:lpstr>非市内差旅费报销</vt:lpstr>
      <vt:lpstr>市内差旅费报销</vt:lpstr>
      <vt:lpstr>出国差旅费报销</vt:lpstr>
      <vt:lpstr>借款</vt:lpstr>
      <vt:lpstr>举办会议费报销</vt:lpstr>
      <vt:lpstr>餐费报销</vt:lpstr>
      <vt:lpstr>发放</vt:lpstr>
      <vt:lpstr>校内人员劳务费</vt:lpstr>
      <vt:lpstr>校外人员劳务费</vt:lpstr>
      <vt:lpstr>学生劳务费</vt:lpstr>
      <vt:lpstr>几个概念需要说明</vt:lpstr>
      <vt:lpstr>还有两个“大礼包”！</vt:lpstr>
      <vt:lpstr>谢谢！请惠存！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Miracle Chiang</cp:lastModifiedBy>
  <cp:revision>5</cp:revision>
  <dcterms:created xsi:type="dcterms:W3CDTF">2020-09-14T15:00:00Z</dcterms:created>
  <dcterms:modified xsi:type="dcterms:W3CDTF">2020-09-15T02:07:02Z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